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1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75" r:id="rId2"/>
    <p:sldMasterId id="2147483688" r:id="rId3"/>
    <p:sldMasterId id="2147483703" r:id="rId4"/>
    <p:sldMasterId id="2147483994" r:id="rId5"/>
    <p:sldMasterId id="2147483996" r:id="rId6"/>
    <p:sldMasterId id="2147484000" r:id="rId7"/>
    <p:sldMasterId id="2147484002" r:id="rId8"/>
    <p:sldMasterId id="2147484004" r:id="rId9"/>
    <p:sldMasterId id="2147484007" r:id="rId10"/>
    <p:sldMasterId id="2147484019" r:id="rId11"/>
    <p:sldMasterId id="2147484021" r:id="rId12"/>
    <p:sldMasterId id="2147484024" r:id="rId13"/>
    <p:sldMasterId id="2147484025" r:id="rId14"/>
    <p:sldMasterId id="2147484034" r:id="rId15"/>
    <p:sldMasterId id="2147484036" r:id="rId16"/>
    <p:sldMasterId id="2147484038" r:id="rId17"/>
    <p:sldMasterId id="2147484040" r:id="rId18"/>
    <p:sldMasterId id="2147484042" r:id="rId19"/>
    <p:sldMasterId id="2147484064" r:id="rId20"/>
    <p:sldMasterId id="2147484093" r:id="rId21"/>
    <p:sldMasterId id="2147484096" r:id="rId22"/>
    <p:sldMasterId id="2147484098" r:id="rId23"/>
    <p:sldMasterId id="2147484099" r:id="rId24"/>
    <p:sldMasterId id="2147484101" r:id="rId25"/>
    <p:sldMasterId id="2147484103" r:id="rId26"/>
    <p:sldMasterId id="2147484108" r:id="rId27"/>
    <p:sldMasterId id="2147484114" r:id="rId28"/>
    <p:sldMasterId id="2147484115" r:id="rId29"/>
    <p:sldMasterId id="2147484119" r:id="rId30"/>
    <p:sldMasterId id="2147484135" r:id="rId31"/>
    <p:sldMasterId id="2147484144" r:id="rId32"/>
    <p:sldMasterId id="2147484149" r:id="rId33"/>
    <p:sldMasterId id="2147484154" r:id="rId34"/>
    <p:sldMasterId id="2147484159" r:id="rId35"/>
    <p:sldMasterId id="2147484166" r:id="rId36"/>
    <p:sldMasterId id="2147484171" r:id="rId37"/>
  </p:sldMasterIdLst>
  <p:notesMasterIdLst>
    <p:notesMasterId r:id="rId51"/>
  </p:notesMasterIdLst>
  <p:handoutMasterIdLst>
    <p:handoutMasterId r:id="rId52"/>
  </p:handoutMasterIdLst>
  <p:sldIdLst>
    <p:sldId id="330" r:id="rId38"/>
    <p:sldId id="533" r:id="rId39"/>
    <p:sldId id="534" r:id="rId40"/>
    <p:sldId id="535" r:id="rId41"/>
    <p:sldId id="536" r:id="rId42"/>
    <p:sldId id="537" r:id="rId43"/>
    <p:sldId id="538" r:id="rId44"/>
    <p:sldId id="539" r:id="rId45"/>
    <p:sldId id="540" r:id="rId46"/>
    <p:sldId id="541" r:id="rId47"/>
    <p:sldId id="542" r:id="rId48"/>
    <p:sldId id="543" r:id="rId49"/>
    <p:sldId id="544" r:id="rId5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49"/>
    <a:srgbClr val="005F83"/>
    <a:srgbClr val="509E2F"/>
    <a:srgbClr val="0A0AA6"/>
    <a:srgbClr val="B2B4B2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1" autoAdjust="0"/>
    <p:restoredTop sz="94586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1722" y="102"/>
      </p:cViewPr>
      <p:guideLst>
        <p:guide orient="horz" pos="2109"/>
        <p:guide pos="3448"/>
      </p:guideLst>
    </p:cSldViewPr>
  </p:slideViewPr>
  <p:outlineViewPr>
    <p:cViewPr>
      <p:scale>
        <a:sx n="33" d="100"/>
        <a:sy n="33" d="100"/>
      </p:scale>
      <p:origin x="0" y="-223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456"/>
    </p:cViewPr>
  </p:sorterViewPr>
  <p:notesViewPr>
    <p:cSldViewPr snapToGrid="0" snapToObjects="1">
      <p:cViewPr varScale="1">
        <p:scale>
          <a:sx n="82" d="100"/>
          <a:sy n="82" d="100"/>
        </p:scale>
        <p:origin x="38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7AD45B-D55B-416C-938F-6E117D78AE10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A66E6F-1E71-40F1-A2D2-2FDF91F1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564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8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2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8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1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1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167402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36167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225659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</p:spTree>
    <p:extLst>
      <p:ext uri="{BB962C8B-B14F-4D97-AF65-F5344CB8AC3E}">
        <p14:creationId xmlns:p14="http://schemas.microsoft.com/office/powerpoint/2010/main" val="1693053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1101448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347050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3431257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79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1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21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23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19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99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530937" y="6380018"/>
            <a:ext cx="61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6A2D7FC-9282-4CC6-93C1-5989D47CF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882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1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86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PT.)≈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7"/>
            <a:ext cx="6972300" cy="3680339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5522386"/>
            <a:ext cx="1010412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30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41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9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5522386"/>
            <a:ext cx="1010412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61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5522386"/>
            <a:ext cx="1010412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77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7" y="1736727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5522386"/>
            <a:ext cx="1010412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28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3897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38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2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9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14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71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7" y="1736727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0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PT.)≈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6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7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9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theme" Target="../theme/theme1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2.xml"/><Relationship Id="rId4" Type="http://schemas.openxmlformats.org/officeDocument/2006/relationships/slideLayout" Target="../slideLayouts/slideLayout16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g"/><Relationship Id="rId5" Type="http://schemas.openxmlformats.org/officeDocument/2006/relationships/theme" Target="../theme/theme33.xml"/><Relationship Id="rId4" Type="http://schemas.openxmlformats.org/officeDocument/2006/relationships/slideLayout" Target="../slideLayouts/slideLayout20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34.xml"/><Relationship Id="rId4" Type="http://schemas.openxmlformats.org/officeDocument/2006/relationships/slideLayout" Target="../slideLayouts/slideLayout2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33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37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27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36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395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915" y="5693839"/>
            <a:ext cx="891610" cy="72443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97425"/>
            <a:ext cx="5681128" cy="1943101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0" y="597425"/>
            <a:ext cx="5676900" cy="1943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92" y="5321300"/>
            <a:ext cx="812800" cy="153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72950" y="23836"/>
            <a:ext cx="660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357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83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26 April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93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26 April 2018</a:t>
            </a:r>
            <a:endParaRPr lang="en-US" dirty="0">
              <a:solidFill>
                <a:srgbClr val="003B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93B6C-ED48-4C63-A14D-569669A9B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285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26 April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77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26 April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82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26 April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0933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D6F8-D88F-4B74-9A9E-4209C7A7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70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Campus Curricula Committee Report</a:t>
            </a:r>
          </a:p>
          <a:p>
            <a:pPr algn="ctr"/>
            <a:r>
              <a:rPr lang="en-US" dirty="0" smtClean="0"/>
              <a:t>14 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13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6583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13 September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380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887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85442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54680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41483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9794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21 February 2019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77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25 April 2019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46E3-25E9-406E-AC78-269C4801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18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8113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6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26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6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Campus Curricula Committee Report</a:t>
            </a:r>
          </a:p>
          <a:p>
            <a:pPr algn="ctr"/>
            <a:r>
              <a:rPr lang="en-US" dirty="0" smtClean="0"/>
              <a:t>13 June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39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14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95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22 March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5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22 March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58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22 March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690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22 March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82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22 March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9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6314" y="2653393"/>
            <a:ext cx="8514806" cy="3943350"/>
          </a:xfrm>
        </p:spPr>
        <p:txBody>
          <a:bodyPr/>
          <a:lstStyle/>
          <a:p>
            <a:pPr marL="0" indent="0" defTabSz="685800">
              <a:buNone/>
            </a:pPr>
            <a:r>
              <a:rPr lang="en-US" sz="3600" dirty="0" smtClean="0">
                <a:latin typeface="Orgon Slab" panose="02000503000000020004" pitchFamily="50" charset="0"/>
              </a:rPr>
              <a:t>V</a:t>
            </a:r>
            <a:r>
              <a:rPr lang="en-US" sz="3600" dirty="0">
                <a:latin typeface="Orgon Slab" panose="02000503000000020004" pitchFamily="50" charset="0"/>
              </a:rPr>
              <a:t>. 	Reports of Standing Committees</a:t>
            </a:r>
          </a:p>
          <a:p>
            <a:pPr marL="0" indent="0" defTabSz="685800">
              <a:buNone/>
            </a:pPr>
            <a:r>
              <a:rPr lang="en-US" sz="3600" dirty="0"/>
              <a:t>	</a:t>
            </a:r>
            <a:r>
              <a:rPr lang="en-US" sz="3600" dirty="0" smtClean="0">
                <a:solidFill>
                  <a:srgbClr val="003B49"/>
                </a:solidFill>
                <a:latin typeface="Orgon Slab" panose="02000503000000020004" pitchFamily="50" charset="0"/>
              </a:rPr>
              <a:t>A.</a:t>
            </a: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</a:t>
            </a:r>
            <a:r>
              <a:rPr lang="en-US" sz="3600" dirty="0" smtClean="0">
                <a:solidFill>
                  <a:srgbClr val="003B49"/>
                </a:solidFill>
                <a:latin typeface="Orgon Slab" panose="02000503000000020004" pitchFamily="50" charset="0"/>
              </a:rPr>
              <a:t>Curricula</a:t>
            </a:r>
            <a:endParaRPr lang="en-US" sz="3600" dirty="0">
              <a:solidFill>
                <a:srgbClr val="003B49"/>
              </a:solidFill>
              <a:latin typeface="Orgon Slab" panose="02000503000000020004" pitchFamily="50" charset="0"/>
            </a:endParaRPr>
          </a:p>
          <a:p>
            <a:pPr marL="0" indent="0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	</a:t>
            </a:r>
            <a:r>
              <a:rPr lang="en-US" sz="3600" dirty="0" smtClean="0">
                <a:solidFill>
                  <a:srgbClr val="003B49"/>
                </a:solidFill>
                <a:latin typeface="Orgon Slab" panose="02000503000000020004" pitchFamily="50" charset="0"/>
              </a:rPr>
              <a:t>A. Midha</a:t>
            </a:r>
            <a:endParaRPr lang="en-US" sz="3600" dirty="0">
              <a:solidFill>
                <a:srgbClr val="003B49"/>
              </a:solidFill>
              <a:latin typeface="Orgon Slab" panose="02000503000000020004" pitchFamily="50" charset="0"/>
            </a:endParaRPr>
          </a:p>
          <a:p>
            <a:pPr marL="0" indent="0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</a:t>
            </a:r>
            <a:r>
              <a:rPr lang="en-US" sz="3600" dirty="0" smtClean="0">
                <a:solidFill>
                  <a:srgbClr val="003B49"/>
                </a:solidFill>
                <a:latin typeface="Orgon Slab" panose="02000503000000020004" pitchFamily="50" charset="0"/>
              </a:rPr>
              <a:t>	</a:t>
            </a:r>
          </a:p>
          <a:p>
            <a:pPr marL="0" indent="0" defTabSz="685800">
              <a:buNone/>
            </a:pPr>
            <a:r>
              <a:rPr lang="en-US" sz="3600" b="1" dirty="0">
                <a:latin typeface="Orgon Slab" panose="02000503000000020004" pitchFamily="50" charset="0"/>
              </a:rPr>
              <a:t>	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57898" y="1921865"/>
            <a:ext cx="8184662" cy="473672"/>
          </a:xfrm>
        </p:spPr>
        <p:txBody>
          <a:bodyPr>
            <a:noAutofit/>
          </a:bodyPr>
          <a:lstStyle/>
          <a:p>
            <a:pPr marL="6350" indent="-6350" defTabSz="685800"/>
            <a:r>
              <a:rPr lang="en-US" sz="3600" dirty="0" smtClean="0">
                <a:latin typeface="Orgon Slab" panose="02000503000000020004" pitchFamily="50" charset="0"/>
              </a:rPr>
              <a:t>Agenda</a:t>
            </a:r>
            <a:endParaRPr lang="en-US" sz="3600" dirty="0">
              <a:latin typeface="Orgon Slab" panose="02000503000000020004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z="900" smtClean="0"/>
              <a:t>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474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72322"/>
            <a:ext cx="8534400" cy="4828478"/>
          </a:xfrm>
        </p:spPr>
        <p:txBody>
          <a:bodyPr/>
          <a:lstStyle/>
          <a:p>
            <a:r>
              <a:rPr lang="en-US" dirty="0" smtClean="0"/>
              <a:t>Curriculum </a:t>
            </a:r>
            <a:r>
              <a:rPr lang="en-US" dirty="0"/>
              <a:t>committee moves for FS to approve the DC and CC form actions</a:t>
            </a:r>
          </a:p>
          <a:p>
            <a:r>
              <a:rPr lang="en-US" dirty="0"/>
              <a:t>Discussion: Questions or comments?</a:t>
            </a:r>
          </a:p>
          <a:p>
            <a:pPr>
              <a:tabLst>
                <a:tab pos="229235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743" y="1616926"/>
            <a:ext cx="9147743" cy="4783873"/>
          </a:xfrm>
        </p:spPr>
        <p:txBody>
          <a:bodyPr/>
          <a:lstStyle/>
          <a:p>
            <a:pPr marL="0" indent="0" algn="ctr">
              <a:buNone/>
              <a:tabLst>
                <a:tab pos="2292350" algn="l"/>
              </a:tabLst>
            </a:pPr>
            <a:r>
              <a:rPr lang="en-US" sz="2800" dirty="0" smtClean="0"/>
              <a:t>For Informational Purposes; No Senate Approval Required</a:t>
            </a:r>
          </a:p>
          <a:p>
            <a:pPr>
              <a:tabLst>
                <a:tab pos="2292350" algn="l"/>
              </a:tabLst>
            </a:pPr>
            <a:r>
              <a:rPr lang="en-US" sz="2800" dirty="0" smtClean="0"/>
              <a:t>Experimental Course (EC) Requests</a:t>
            </a:r>
            <a:endParaRPr lang="en-US" sz="1800" dirty="0">
              <a:solidFill>
                <a:schemeClr val="bg1"/>
              </a:solidFill>
            </a:endParaRP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/>
              <a:t>File: 4628		CHEM ENG 5001.005: </a:t>
            </a:r>
            <a:r>
              <a:rPr lang="en-US" sz="2000" dirty="0" err="1"/>
              <a:t>AIChE</a:t>
            </a:r>
            <a:r>
              <a:rPr lang="en-US" sz="2000" dirty="0"/>
              <a:t> Design Competition</a:t>
            </a: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 smtClean="0"/>
              <a:t>File</a:t>
            </a:r>
            <a:r>
              <a:rPr lang="en-US" sz="2000" dirty="0"/>
              <a:t>: 4629		CHEM ENG 5001.006: Chemical Process Modeling and Analysis</a:t>
            </a: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 smtClean="0"/>
              <a:t>File</a:t>
            </a:r>
            <a:r>
              <a:rPr lang="en-US" sz="2000" dirty="0"/>
              <a:t>: 4627		CHEM ENG 5001.007: Renewable Energy Processes</a:t>
            </a: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 smtClean="0"/>
              <a:t>File</a:t>
            </a:r>
            <a:r>
              <a:rPr lang="en-US" sz="2000" dirty="0"/>
              <a:t>: 4621		CIV ENG 5001.003: Base Courses in Pavements</a:t>
            </a: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 smtClean="0"/>
              <a:t>File</a:t>
            </a:r>
            <a:r>
              <a:rPr lang="en-US" sz="2000" dirty="0"/>
              <a:t>: 4596		COMP SCI 5001.003: Game Theory for Computing</a:t>
            </a: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 smtClean="0"/>
              <a:t>File</a:t>
            </a:r>
            <a:r>
              <a:rPr lang="en-US" sz="2000" dirty="0"/>
              <a:t>: 4598		COMP SCI 5001.004: Introduction to Virtual Reality</a:t>
            </a: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 smtClean="0"/>
              <a:t>File</a:t>
            </a:r>
            <a:r>
              <a:rPr lang="en-US" sz="2000" dirty="0"/>
              <a:t>: 4597		COMP SCI 6001.003: Algorithmic Game Theory</a:t>
            </a: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 smtClean="0"/>
              <a:t>File</a:t>
            </a:r>
            <a:r>
              <a:rPr lang="en-US" sz="2000" dirty="0"/>
              <a:t>: 4595		COMP SCI 6001.004: Introduction to Quantum Computing</a:t>
            </a: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 smtClean="0"/>
              <a:t>File</a:t>
            </a:r>
            <a:r>
              <a:rPr lang="en-US" sz="2000" dirty="0"/>
              <a:t>: 4622		GEOPHYS 6001.001: Advanced Geophysical Data Analysis</a:t>
            </a:r>
          </a:p>
          <a:p>
            <a:pPr marL="463550" lvl="1" indent="-231775">
              <a:tabLst>
                <a:tab pos="1658938" algn="l"/>
              </a:tabLst>
            </a:pPr>
            <a:endParaRPr lang="en-US" sz="2000" dirty="0"/>
          </a:p>
          <a:p>
            <a:pPr marL="463550" lvl="1" indent="-231775">
              <a:tabLst>
                <a:tab pos="1658938" algn="l"/>
              </a:tabLst>
            </a:pPr>
            <a:endParaRPr lang="en-US" sz="2000" dirty="0"/>
          </a:p>
          <a:p>
            <a:pPr marL="463550" lvl="1" indent="-231775">
              <a:tabLst>
                <a:tab pos="1658938" algn="l"/>
              </a:tabLst>
            </a:pPr>
            <a:endParaRPr lang="en-US" sz="2000" dirty="0"/>
          </a:p>
          <a:p>
            <a:pPr marL="463550" lvl="1" indent="-231775">
              <a:tabLst>
                <a:tab pos="1658938" algn="l"/>
              </a:tabLst>
            </a:pPr>
            <a:endParaRPr lang="en-US" sz="2000" dirty="0"/>
          </a:p>
          <a:p>
            <a:pPr marL="688975" lvl="1" indent="-231775">
              <a:tabLst>
                <a:tab pos="2054225" algn="l"/>
              </a:tabLst>
            </a:pPr>
            <a:endParaRPr lang="en-US" sz="2000" dirty="0"/>
          </a:p>
          <a:p>
            <a:pPr marL="688975" lvl="1" indent="-231775">
              <a:tabLst>
                <a:tab pos="2054225" algn="l"/>
              </a:tabLst>
            </a:pPr>
            <a:endParaRPr lang="en-US" sz="2000" dirty="0"/>
          </a:p>
          <a:p>
            <a:pPr marL="457200" lvl="1" indent="0">
              <a:buNone/>
              <a:tabLst>
                <a:tab pos="2054225" algn="l"/>
              </a:tabLst>
            </a:pPr>
            <a:endParaRPr lang="en-US" sz="1800" dirty="0"/>
          </a:p>
          <a:p>
            <a:pPr marL="457200" lvl="1" indent="0">
              <a:buNone/>
              <a:tabLst>
                <a:tab pos="2292350" algn="l"/>
              </a:tabLst>
            </a:pPr>
            <a:endParaRPr lang="en-US" sz="1800" dirty="0"/>
          </a:p>
          <a:p>
            <a:pPr lvl="1">
              <a:tabLst>
                <a:tab pos="2292350" algn="l"/>
              </a:tabLst>
            </a:pPr>
            <a:endParaRPr lang="en-US" sz="1800" dirty="0"/>
          </a:p>
          <a:p>
            <a:pPr lvl="1">
              <a:tabLst>
                <a:tab pos="2292350" algn="l"/>
              </a:tabLs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743" y="1616926"/>
            <a:ext cx="9147743" cy="4783873"/>
          </a:xfrm>
        </p:spPr>
        <p:txBody>
          <a:bodyPr/>
          <a:lstStyle/>
          <a:p>
            <a:pPr marL="0" indent="0" algn="ctr">
              <a:buNone/>
              <a:tabLst>
                <a:tab pos="2292350" algn="l"/>
              </a:tabLst>
            </a:pPr>
            <a:r>
              <a:rPr lang="en-US" sz="2800" dirty="0" smtClean="0"/>
              <a:t>For Informational Purposes; No Senate Approval Required</a:t>
            </a:r>
          </a:p>
          <a:p>
            <a:pPr>
              <a:tabLst>
                <a:tab pos="2292350" algn="l"/>
              </a:tabLst>
            </a:pPr>
            <a:r>
              <a:rPr lang="en-US" sz="2800" dirty="0" smtClean="0"/>
              <a:t>Experimental Course (EC) Requests</a:t>
            </a:r>
            <a:endParaRPr lang="en-US" sz="1800" dirty="0">
              <a:solidFill>
                <a:schemeClr val="bg1"/>
              </a:solidFill>
            </a:endParaRP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/>
              <a:t>File: 4626		MATH 5001.002: Introduction to Finite Element Methods</a:t>
            </a: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 smtClean="0"/>
              <a:t>File</a:t>
            </a:r>
            <a:r>
              <a:rPr lang="en-US" sz="2000" dirty="0"/>
              <a:t>: 4625		MATH 6001.005: Discontinuous </a:t>
            </a:r>
            <a:r>
              <a:rPr lang="en-US" sz="2000" dirty="0" err="1"/>
              <a:t>Galerkin</a:t>
            </a:r>
            <a:r>
              <a:rPr lang="en-US" sz="2000" dirty="0"/>
              <a:t> Methods for Solving Partial Differential </a:t>
            </a:r>
            <a:r>
              <a:rPr lang="en-US" sz="2000" dirty="0" smtClean="0"/>
              <a:t>Equations</a:t>
            </a:r>
            <a:endParaRPr lang="en-US" sz="2000" dirty="0"/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 smtClean="0"/>
              <a:t>File</a:t>
            </a:r>
            <a:r>
              <a:rPr lang="en-US" sz="2000" dirty="0"/>
              <a:t>: 4632		MATH 6001.006: Numerical Analysis in Computational Fluid Dynamics</a:t>
            </a: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 smtClean="0"/>
              <a:t>File</a:t>
            </a:r>
            <a:r>
              <a:rPr lang="en-US" sz="2000" dirty="0"/>
              <a:t>: 4630		PET ENG 4001.006: Reservoir Engineering Aspects of Unconventional Oil and Gas</a:t>
            </a: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 smtClean="0"/>
              <a:t>File</a:t>
            </a:r>
            <a:r>
              <a:rPr lang="en-US" sz="2000" dirty="0"/>
              <a:t>: 4631		PET ENG 6001.011: Advanced Reservoir Engineering Aspects of </a:t>
            </a:r>
            <a:r>
              <a:rPr lang="en-US" sz="2000" dirty="0" smtClean="0"/>
              <a:t>Unconventional Oil </a:t>
            </a:r>
            <a:r>
              <a:rPr lang="en-US" sz="2000" dirty="0"/>
              <a:t>and Gas</a:t>
            </a: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 smtClean="0"/>
              <a:t>File</a:t>
            </a:r>
            <a:r>
              <a:rPr lang="en-US" sz="2000" dirty="0"/>
              <a:t>: 4617		PHYSICS 6001.001: Random Processes and Wave Coherence</a:t>
            </a:r>
          </a:p>
          <a:p>
            <a:pPr marL="463550" lvl="1" indent="-231775">
              <a:tabLst>
                <a:tab pos="1658938" algn="l"/>
              </a:tabLst>
            </a:pPr>
            <a:endParaRPr lang="en-US" sz="2000" dirty="0"/>
          </a:p>
          <a:p>
            <a:pPr marL="463550" lvl="1" indent="-231775">
              <a:tabLst>
                <a:tab pos="1658938" algn="l"/>
              </a:tabLst>
            </a:pPr>
            <a:endParaRPr lang="en-US" sz="2000" dirty="0"/>
          </a:p>
          <a:p>
            <a:pPr marL="463550" lvl="1" indent="-231775">
              <a:tabLst>
                <a:tab pos="1658938" algn="l"/>
              </a:tabLst>
            </a:pPr>
            <a:endParaRPr lang="en-US" sz="2000" dirty="0"/>
          </a:p>
          <a:p>
            <a:pPr marL="688975" lvl="1" indent="-231775">
              <a:tabLst>
                <a:tab pos="2054225" algn="l"/>
              </a:tabLst>
            </a:pPr>
            <a:endParaRPr lang="en-US" sz="2000" dirty="0"/>
          </a:p>
          <a:p>
            <a:pPr marL="688975" lvl="1" indent="-231775">
              <a:tabLst>
                <a:tab pos="2054225" algn="l"/>
              </a:tabLst>
            </a:pPr>
            <a:endParaRPr lang="en-US" sz="2000" dirty="0"/>
          </a:p>
          <a:p>
            <a:pPr marL="457200" lvl="1" indent="0">
              <a:buNone/>
              <a:tabLst>
                <a:tab pos="2054225" algn="l"/>
              </a:tabLst>
            </a:pPr>
            <a:endParaRPr lang="en-US" sz="1800" dirty="0"/>
          </a:p>
          <a:p>
            <a:pPr marL="457200" lvl="1" indent="0">
              <a:buNone/>
              <a:tabLst>
                <a:tab pos="2292350" algn="l"/>
              </a:tabLst>
            </a:pPr>
            <a:endParaRPr lang="en-US" sz="1800" dirty="0"/>
          </a:p>
          <a:p>
            <a:pPr lvl="1">
              <a:tabLst>
                <a:tab pos="2292350" algn="l"/>
              </a:tabLst>
            </a:pPr>
            <a:endParaRPr lang="en-US" sz="1800" dirty="0"/>
          </a:p>
          <a:p>
            <a:pPr lvl="1">
              <a:tabLst>
                <a:tab pos="2292350" algn="l"/>
              </a:tabLs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5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743" y="1616926"/>
            <a:ext cx="9147743" cy="4783873"/>
          </a:xfrm>
        </p:spPr>
        <p:txBody>
          <a:bodyPr/>
          <a:lstStyle/>
          <a:p>
            <a:pPr marL="0" indent="0" algn="ctr">
              <a:buNone/>
              <a:tabLst>
                <a:tab pos="2292350" algn="l"/>
              </a:tabLst>
            </a:pPr>
            <a:r>
              <a:rPr lang="en-US" sz="2800" dirty="0" smtClean="0"/>
              <a:t>For Informational Purposes; No Senate Approval Required</a:t>
            </a:r>
          </a:p>
          <a:p>
            <a:pPr>
              <a:tabLst>
                <a:tab pos="2292350" algn="l"/>
              </a:tabLst>
            </a:pPr>
            <a:r>
              <a:rPr lang="en-US" sz="2800" dirty="0" smtClean="0"/>
              <a:t>Other committee actions, errata:</a:t>
            </a:r>
            <a:endParaRPr lang="en-US" sz="1800" dirty="0">
              <a:solidFill>
                <a:schemeClr val="bg1"/>
              </a:solidFill>
            </a:endParaRP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/>
              <a:t>The new course proposal, CHEM ENG 5240: Pharmaceutical Engineering, was not approved due to low enrollment as an experimental course per the Chancellor's No. II-30 policy. </a:t>
            </a: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 smtClean="0"/>
              <a:t>The </a:t>
            </a:r>
            <a:r>
              <a:rPr lang="en-US" sz="2000" dirty="0"/>
              <a:t>new course proposal, NUC ENG 5577: Advanced Nuclear Forensics and Radiochemistry, was approved as required of the proposed Nuclear Nonproliferation Graduate Certificate. The Campus Curricula Committee advises that it is not customary practice to approve a </a:t>
            </a:r>
            <a:r>
              <a:rPr lang="en-US" sz="2000" dirty="0" smtClean="0"/>
              <a:t>“required</a:t>
            </a:r>
            <a:r>
              <a:rPr lang="en-US" sz="2000" dirty="0"/>
              <a:t>, new </a:t>
            </a:r>
            <a:r>
              <a:rPr lang="en-US" sz="2000" dirty="0" smtClean="0"/>
              <a:t>course” </a:t>
            </a:r>
            <a:r>
              <a:rPr lang="en-US" sz="2000" dirty="0"/>
              <a:t>proposal for a graduate certificate that is pending approval.</a:t>
            </a:r>
          </a:p>
          <a:p>
            <a:pPr marL="463550" lvl="1" indent="-231775">
              <a:tabLst>
                <a:tab pos="1658938" algn="l"/>
              </a:tabLst>
            </a:pPr>
            <a:r>
              <a:rPr lang="en-US" sz="2000" dirty="0" smtClean="0"/>
              <a:t>The registrar </a:t>
            </a:r>
            <a:r>
              <a:rPr lang="en-US" sz="2000" dirty="0"/>
              <a:t>was </a:t>
            </a:r>
            <a:r>
              <a:rPr lang="en-US" sz="2000" dirty="0" smtClean="0"/>
              <a:t>instructed to remove the </a:t>
            </a:r>
            <a:r>
              <a:rPr lang="en-US" sz="2000" dirty="0"/>
              <a:t>listing of ELEC ENG 3411 from Footnote 9 </a:t>
            </a:r>
            <a:r>
              <a:rPr lang="en-US" sz="2000" dirty="0" smtClean="0"/>
              <a:t>of CP </a:t>
            </a:r>
            <a:r>
              <a:rPr lang="en-US" sz="2000" dirty="0"/>
              <a:t>ENG-BS Computer Engineering, </a:t>
            </a:r>
            <a:r>
              <a:rPr lang="en-US" sz="2000" dirty="0" smtClean="0"/>
              <a:t>an action previously approved by Senate.</a:t>
            </a:r>
            <a:endParaRPr lang="en-US" sz="2000" dirty="0"/>
          </a:p>
          <a:p>
            <a:pPr marL="463550" lvl="1" indent="-231775">
              <a:tabLst>
                <a:tab pos="1658938" algn="l"/>
              </a:tabLst>
            </a:pPr>
            <a:endParaRPr lang="en-US" sz="2000" dirty="0"/>
          </a:p>
          <a:p>
            <a:pPr marL="688975" lvl="1" indent="-231775">
              <a:tabLst>
                <a:tab pos="2054225" algn="l"/>
              </a:tabLst>
            </a:pPr>
            <a:endParaRPr lang="en-US" sz="2000" dirty="0"/>
          </a:p>
          <a:p>
            <a:pPr marL="688975" lvl="1" indent="-231775">
              <a:tabLst>
                <a:tab pos="2054225" algn="l"/>
              </a:tabLst>
            </a:pPr>
            <a:endParaRPr lang="en-US" sz="2000" dirty="0"/>
          </a:p>
          <a:p>
            <a:pPr marL="457200" lvl="1" indent="0">
              <a:buNone/>
              <a:tabLst>
                <a:tab pos="2054225" algn="l"/>
              </a:tabLst>
            </a:pPr>
            <a:endParaRPr lang="en-US" sz="1800" dirty="0"/>
          </a:p>
          <a:p>
            <a:pPr marL="457200" lvl="1" indent="0">
              <a:buNone/>
              <a:tabLst>
                <a:tab pos="2292350" algn="l"/>
              </a:tabLst>
            </a:pPr>
            <a:endParaRPr lang="en-US" sz="1800" dirty="0"/>
          </a:p>
          <a:p>
            <a:pPr lvl="1">
              <a:tabLst>
                <a:tab pos="2292350" algn="l"/>
              </a:tabLst>
            </a:pPr>
            <a:endParaRPr lang="en-US" sz="1800" dirty="0"/>
          </a:p>
          <a:p>
            <a:pPr lvl="1">
              <a:tabLst>
                <a:tab pos="2292350" algn="l"/>
              </a:tabLs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864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96068"/>
            <a:ext cx="8534400" cy="4404732"/>
          </a:xfrm>
        </p:spPr>
        <p:txBody>
          <a:bodyPr/>
          <a:lstStyle/>
          <a:p>
            <a:r>
              <a:rPr lang="en-US" dirty="0" smtClean="0"/>
              <a:t>CCC Meetings</a:t>
            </a:r>
          </a:p>
          <a:p>
            <a:pPr lvl="1"/>
            <a:r>
              <a:rPr lang="en-US" dirty="0" smtClean="0"/>
              <a:t>  8 May</a:t>
            </a:r>
          </a:p>
          <a:p>
            <a:pPr lvl="1"/>
            <a:r>
              <a:rPr lang="en-US" dirty="0" smtClean="0"/>
              <a:t>15 August (upcoming)</a:t>
            </a:r>
          </a:p>
          <a:p>
            <a:r>
              <a:rPr lang="en-US" dirty="0" smtClean="0"/>
              <a:t>Total Committee Activity</a:t>
            </a:r>
          </a:p>
          <a:p>
            <a:pPr lvl="1"/>
            <a:r>
              <a:rPr lang="en-US" dirty="0" smtClean="0"/>
              <a:t>21 Degree change request (DC forms)</a:t>
            </a:r>
          </a:p>
          <a:p>
            <a:pPr lvl="1"/>
            <a:r>
              <a:rPr lang="en-US" dirty="0" smtClean="0"/>
              <a:t>40 Course change requests (CC forms)</a:t>
            </a:r>
          </a:p>
          <a:p>
            <a:pPr lvl="1"/>
            <a:r>
              <a:rPr lang="en-US" dirty="0" smtClean="0"/>
              <a:t>15 Experimental course requests (EC forms)</a:t>
            </a:r>
          </a:p>
        </p:txBody>
      </p:sp>
    </p:spTree>
    <p:extLst>
      <p:ext uri="{BB962C8B-B14F-4D97-AF65-F5344CB8AC3E}">
        <p14:creationId xmlns:p14="http://schemas.microsoft.com/office/powerpoint/2010/main" val="132741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7110"/>
            <a:ext cx="8991600" cy="4988660"/>
          </a:xfrm>
        </p:spPr>
        <p:txBody>
          <a:bodyPr/>
          <a:lstStyle/>
          <a:p>
            <a:r>
              <a:rPr lang="en-US" sz="2800" dirty="0" smtClean="0"/>
              <a:t>Degree Changes (DC) Requested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/>
              <a:t>File: 142.43	</a:t>
            </a:r>
            <a:r>
              <a:rPr lang="en-US" sz="2400" dirty="0" smtClean="0"/>
              <a:t>AP </a:t>
            </a:r>
            <a:r>
              <a:rPr lang="en-US" sz="2400" dirty="0"/>
              <a:t>MATH-BS: Applied Mathematics BS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237.20	</a:t>
            </a:r>
            <a:r>
              <a:rPr lang="en-US" sz="2400" dirty="0" smtClean="0"/>
              <a:t>BIOMED-MI</a:t>
            </a:r>
            <a:r>
              <a:rPr lang="en-US" sz="2400" dirty="0"/>
              <a:t>: Biomedical Engineering Minor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28.44		CMP SC-BS: Computer Science BS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29.11		CMP SC-MI: Computer Science Minor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161.5		CP ENG-MS: Computer Engineering MS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162.2		CP ENG-PHD: Computer Engineering PhD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163.5		EL ENG-MS: Electrical Engineering MS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164.2		EL ENG-PHD: Electrical Engineering PhD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46.11		ENG MG-MS: Engineering Management MS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58.15		FINANCE-MI: Finance Minor</a:t>
            </a:r>
          </a:p>
          <a:p>
            <a:pPr marL="688975" lvl="1" indent="-231775">
              <a:tabLst>
                <a:tab pos="2054225" algn="l"/>
              </a:tabLst>
            </a:pPr>
            <a:endParaRPr lang="en-US" sz="2400" dirty="0"/>
          </a:p>
          <a:p>
            <a:pPr marL="688975" lvl="1" indent="-231775">
              <a:tabLst>
                <a:tab pos="2054225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78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7110"/>
            <a:ext cx="8991600" cy="4988660"/>
          </a:xfrm>
        </p:spPr>
        <p:txBody>
          <a:bodyPr/>
          <a:lstStyle/>
          <a:p>
            <a:r>
              <a:rPr lang="en-US" sz="2800" dirty="0" smtClean="0"/>
              <a:t>Degree Changes (DC) Requested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/>
              <a:t>File: 156.24	</a:t>
            </a:r>
            <a:r>
              <a:rPr lang="en-US" sz="2400" dirty="0" smtClean="0"/>
              <a:t>GE </a:t>
            </a:r>
            <a:r>
              <a:rPr lang="en-US" sz="2400" dirty="0"/>
              <a:t>ENG-BS: Geological Engineering BS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64.25		GL&amp;GPH-BS: Geology and Geophysics BS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70.4		GLBLSTD-MI: Global Studies Minor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108.29	</a:t>
            </a:r>
            <a:r>
              <a:rPr lang="en-US" sz="2400" dirty="0" smtClean="0"/>
              <a:t>PE </a:t>
            </a:r>
            <a:r>
              <a:rPr lang="en-US" sz="2400" dirty="0"/>
              <a:t>ENG-BS: Petroleum Engineering BS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115.30	</a:t>
            </a:r>
            <a:r>
              <a:rPr lang="en-US" sz="2400" dirty="0" smtClean="0"/>
              <a:t>PHYSIC-BS</a:t>
            </a:r>
            <a:r>
              <a:rPr lang="en-US" sz="2400" dirty="0"/>
              <a:t>: Physics BS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172.3		PHYSIC-MS: Physics MS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215.1		PHYSIC-PHD: Physics PhD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192.33	</a:t>
            </a:r>
            <a:r>
              <a:rPr lang="en-US" sz="2400" dirty="0" smtClean="0"/>
              <a:t>PSYCH-BA</a:t>
            </a:r>
            <a:r>
              <a:rPr lang="en-US" sz="2400" dirty="0"/>
              <a:t>: Psychology BA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193.29	</a:t>
            </a:r>
            <a:r>
              <a:rPr lang="en-US" sz="2400" dirty="0" smtClean="0"/>
              <a:t>PSYCH-BS</a:t>
            </a:r>
            <a:r>
              <a:rPr lang="en-US" sz="2400" dirty="0"/>
              <a:t>: Psychology BS</a:t>
            </a:r>
          </a:p>
          <a:p>
            <a:pPr marL="688975" lvl="1" indent="-231775">
              <a:tabLst>
                <a:tab pos="2054225" algn="l"/>
              </a:tabLst>
            </a:pPr>
            <a:endParaRPr lang="en-US" sz="2400" dirty="0"/>
          </a:p>
          <a:p>
            <a:pPr marL="688975" lvl="1" indent="-231775">
              <a:tabLst>
                <a:tab pos="2054225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770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7110"/>
            <a:ext cx="8991600" cy="4988660"/>
          </a:xfrm>
        </p:spPr>
        <p:txBody>
          <a:bodyPr/>
          <a:lstStyle/>
          <a:p>
            <a:r>
              <a:rPr lang="en-US" sz="2800" dirty="0" smtClean="0"/>
              <a:t>Degree Changes (DC) Requested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131.13	</a:t>
            </a:r>
            <a:r>
              <a:rPr lang="en-US" sz="2400" dirty="0" smtClean="0"/>
              <a:t>SYS </a:t>
            </a:r>
            <a:r>
              <a:rPr lang="en-US" sz="2400" dirty="0"/>
              <a:t>EN-PHD: Systems Engineering PhD</a:t>
            </a:r>
          </a:p>
          <a:p>
            <a:pPr marL="688975" lvl="1" indent="-231775">
              <a:tabLst>
                <a:tab pos="2054225" algn="l"/>
              </a:tabLst>
            </a:pPr>
            <a:r>
              <a:rPr lang="en-US" sz="2400" dirty="0" smtClean="0"/>
              <a:t>File</a:t>
            </a:r>
            <a:r>
              <a:rPr lang="en-US" sz="2400" dirty="0"/>
              <a:t>: 140.8		SYS ENG-MS: Systems Engineering MS</a:t>
            </a:r>
          </a:p>
          <a:p>
            <a:pPr marL="688975" lvl="1" indent="-231775">
              <a:tabLst>
                <a:tab pos="2054225" algn="l"/>
              </a:tabLst>
            </a:pPr>
            <a:endParaRPr lang="en-US" sz="2400" dirty="0"/>
          </a:p>
          <a:p>
            <a:pPr marL="688975" lvl="1" indent="-231775">
              <a:tabLst>
                <a:tab pos="2054225" algn="l"/>
              </a:tabLst>
            </a:pPr>
            <a:endParaRPr lang="en-US" sz="2400" dirty="0"/>
          </a:p>
          <a:p>
            <a:pPr marL="688975" lvl="1" indent="-231775">
              <a:tabLst>
                <a:tab pos="2054225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29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335" y="1616926"/>
            <a:ext cx="9275382" cy="4783873"/>
          </a:xfrm>
        </p:spPr>
        <p:txBody>
          <a:bodyPr/>
          <a:lstStyle/>
          <a:p>
            <a:pPr>
              <a:tabLst>
                <a:tab pos="2292350" algn="l"/>
              </a:tabLst>
            </a:pPr>
            <a:r>
              <a:rPr lang="en-US" sz="2800" dirty="0"/>
              <a:t>Course Changes </a:t>
            </a:r>
            <a:r>
              <a:rPr lang="en-US" sz="2800" dirty="0" smtClean="0"/>
              <a:t>(CC) Requested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4406.5	</a:t>
            </a:r>
            <a:r>
              <a:rPr lang="en-US" sz="2000" dirty="0" smtClean="0"/>
              <a:t>BUS </a:t>
            </a:r>
            <a:r>
              <a:rPr lang="en-US" sz="2000" dirty="0"/>
              <a:t>5230: Financial Statement Analysis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</a:t>
            </a:r>
            <a:r>
              <a:rPr lang="en-US" sz="2000" dirty="0" smtClean="0"/>
              <a:t>4282.12	CHEM </a:t>
            </a:r>
            <a:r>
              <a:rPr lang="en-US" sz="2000" dirty="0"/>
              <a:t>ENG 3131: Separations in Chemical and Biochemical Engineering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998.1	</a:t>
            </a:r>
            <a:r>
              <a:rPr lang="en-US" sz="2000" dirty="0" smtClean="0"/>
              <a:t>CIV </a:t>
            </a:r>
            <a:r>
              <a:rPr lang="en-US" sz="2000" dirty="0"/>
              <a:t>ENG 3330: Engineering Fluid Mechanics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1992.1	</a:t>
            </a:r>
            <a:r>
              <a:rPr lang="en-US" sz="2000" dirty="0" smtClean="0"/>
              <a:t>CIV </a:t>
            </a:r>
            <a:r>
              <a:rPr lang="en-US" sz="2000" dirty="0"/>
              <a:t>ENG 3334: Water Resources Engineering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841.1	</a:t>
            </a:r>
            <a:r>
              <a:rPr lang="en-US" sz="2000" dirty="0" smtClean="0"/>
              <a:t>CIV </a:t>
            </a:r>
            <a:r>
              <a:rPr lang="en-US" sz="2000" dirty="0"/>
              <a:t>ENG 4448: Fundamentals Of Contracts And Construction </a:t>
            </a:r>
            <a:r>
              <a:rPr lang="en-US" sz="2000" dirty="0" smtClean="0"/>
              <a:t>Engineering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 smtClean="0"/>
              <a:t>File: 110.6	COMP SCI 1200: Discrete Mathematics for Computer Science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 smtClean="0"/>
              <a:t>File</a:t>
            </a:r>
            <a:r>
              <a:rPr lang="en-US" sz="2000" dirty="0"/>
              <a:t>: 4616	</a:t>
            </a:r>
            <a:r>
              <a:rPr lang="en-US" sz="2000" dirty="0" smtClean="0"/>
              <a:t>COMP </a:t>
            </a:r>
            <a:r>
              <a:rPr lang="en-US" sz="2000" dirty="0"/>
              <a:t>SCI 1500: Computational Problem Solving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468.1	</a:t>
            </a:r>
            <a:r>
              <a:rPr lang="en-US" sz="2000" dirty="0" smtClean="0"/>
              <a:t>COMP </a:t>
            </a:r>
            <a:r>
              <a:rPr lang="en-US" sz="2000" dirty="0"/>
              <a:t>SCI 1570: Introduction To C++ Programming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2418.1	</a:t>
            </a:r>
            <a:r>
              <a:rPr lang="en-US" sz="2000" dirty="0" smtClean="0"/>
              <a:t>COMP </a:t>
            </a:r>
            <a:r>
              <a:rPr lang="en-US" sz="2000" dirty="0"/>
              <a:t>SCI 3610: Computer Networks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184.4	</a:t>
            </a:r>
            <a:r>
              <a:rPr lang="en-US" sz="2000" dirty="0" smtClean="0"/>
              <a:t>COMP </a:t>
            </a:r>
            <a:r>
              <a:rPr lang="en-US" sz="2000" dirty="0"/>
              <a:t>SCI 3800: Introduction to Operating Systems</a:t>
            </a:r>
          </a:p>
          <a:p>
            <a:pPr marL="463550" lvl="1" indent="-231775">
              <a:tabLst>
                <a:tab pos="1941513" algn="l"/>
              </a:tabLst>
            </a:pPr>
            <a:endParaRPr lang="en-US" sz="2000" dirty="0"/>
          </a:p>
          <a:p>
            <a:pPr marL="231775" lvl="1" indent="0">
              <a:buNone/>
              <a:tabLst>
                <a:tab pos="1941513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45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335" y="1616926"/>
            <a:ext cx="9275382" cy="4783873"/>
          </a:xfrm>
        </p:spPr>
        <p:txBody>
          <a:bodyPr/>
          <a:lstStyle/>
          <a:p>
            <a:pPr>
              <a:tabLst>
                <a:tab pos="2292350" algn="l"/>
              </a:tabLst>
            </a:pPr>
            <a:r>
              <a:rPr lang="en-US" sz="2800" dirty="0"/>
              <a:t>Course Changes </a:t>
            </a:r>
            <a:r>
              <a:rPr lang="en-US" sz="2800" dirty="0" smtClean="0"/>
              <a:t>(CC) Requested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4619	</a:t>
            </a:r>
            <a:r>
              <a:rPr lang="en-US" sz="2000" dirty="0" smtClean="0"/>
              <a:t>COMP </a:t>
            </a:r>
            <a:r>
              <a:rPr lang="en-US" sz="2000" dirty="0"/>
              <a:t>SCI 4090: Software Engineering Capstone I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4620	</a:t>
            </a:r>
            <a:r>
              <a:rPr lang="en-US" sz="2000" dirty="0" smtClean="0"/>
              <a:t>COMP </a:t>
            </a:r>
            <a:r>
              <a:rPr lang="en-US" sz="2000" dirty="0"/>
              <a:t>SCI 4091: Software Engineering Capstone II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637.1	</a:t>
            </a:r>
            <a:r>
              <a:rPr lang="en-US" sz="2000" dirty="0" smtClean="0"/>
              <a:t>COMP </a:t>
            </a:r>
            <a:r>
              <a:rPr lang="en-US" sz="2000" dirty="0"/>
              <a:t>SCI 4610: Computer Security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118.3	</a:t>
            </a:r>
            <a:r>
              <a:rPr lang="en-US" sz="2000" dirty="0" smtClean="0"/>
              <a:t>EDUC </a:t>
            </a:r>
            <a:r>
              <a:rPr lang="en-US" sz="2000" dirty="0"/>
              <a:t>2102: Educational Psychology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898.6	</a:t>
            </a:r>
            <a:r>
              <a:rPr lang="en-US" sz="2000" dirty="0" smtClean="0"/>
              <a:t>ELEC </a:t>
            </a:r>
            <a:r>
              <a:rPr lang="en-US" sz="2000" dirty="0"/>
              <a:t>ENG 5210: Fourier Optics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2566.6	</a:t>
            </a:r>
            <a:r>
              <a:rPr lang="en-US" sz="2000" dirty="0" smtClean="0"/>
              <a:t>FINANCE </a:t>
            </a:r>
            <a:r>
              <a:rPr lang="en-US" sz="2000" dirty="0"/>
              <a:t>5160: Corporate Finance II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2190.8	</a:t>
            </a:r>
            <a:r>
              <a:rPr lang="en-US" sz="2000" dirty="0" smtClean="0"/>
              <a:t>FINANCE </a:t>
            </a:r>
            <a:r>
              <a:rPr lang="en-US" sz="2000" dirty="0"/>
              <a:t>5260: Investments I	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1781.1	GEO ENG 3249: Fundamentals Of Computer Applications In Geological   Engineering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1052.1     </a:t>
            </a:r>
            <a:r>
              <a:rPr lang="en-US" sz="2000" dirty="0" smtClean="0"/>
              <a:t>GEO </a:t>
            </a:r>
            <a:r>
              <a:rPr lang="en-US" sz="2000" dirty="0"/>
              <a:t>ENG 5381: Intermediate Subsurface Hydrology And Contaminant Transport </a:t>
            </a:r>
            <a:r>
              <a:rPr lang="en-US" sz="2000" dirty="0" err="1" smtClean="0"/>
              <a:t>Mechs</a:t>
            </a:r>
            <a:endParaRPr lang="en-US" sz="2000" dirty="0"/>
          </a:p>
          <a:p>
            <a:pPr marL="463550" lvl="1" indent="-231775">
              <a:tabLst>
                <a:tab pos="1941513" algn="l"/>
              </a:tabLst>
            </a:pPr>
            <a:endParaRPr lang="en-US" sz="2000" dirty="0"/>
          </a:p>
          <a:p>
            <a:pPr marL="463550" lvl="1" indent="-231775">
              <a:tabLst>
                <a:tab pos="1941513" algn="l"/>
              </a:tabLst>
            </a:pPr>
            <a:endParaRPr lang="en-US" sz="2000" dirty="0"/>
          </a:p>
          <a:p>
            <a:pPr marL="463550" lvl="1" indent="-231775">
              <a:tabLst>
                <a:tab pos="1941513" algn="l"/>
              </a:tabLst>
            </a:pPr>
            <a:endParaRPr lang="en-US" sz="2000" dirty="0"/>
          </a:p>
          <a:p>
            <a:pPr marL="463550" lvl="1" indent="-231775">
              <a:tabLst>
                <a:tab pos="1941513" algn="l"/>
              </a:tabLst>
            </a:pPr>
            <a:endParaRPr lang="en-US" sz="2000" dirty="0" smtClean="0"/>
          </a:p>
          <a:p>
            <a:pPr marL="688975" lvl="1" indent="-231775">
              <a:tabLst>
                <a:tab pos="2054225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86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335" y="1616926"/>
            <a:ext cx="9275382" cy="4783873"/>
          </a:xfrm>
        </p:spPr>
        <p:txBody>
          <a:bodyPr/>
          <a:lstStyle/>
          <a:p>
            <a:pPr>
              <a:tabLst>
                <a:tab pos="2292350" algn="l"/>
              </a:tabLst>
            </a:pPr>
            <a:r>
              <a:rPr lang="en-US" sz="2800" dirty="0"/>
              <a:t>Course Changes </a:t>
            </a:r>
            <a:r>
              <a:rPr lang="en-US" sz="2800" dirty="0" smtClean="0"/>
              <a:t>(CC) Requested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1532.1	</a:t>
            </a:r>
            <a:r>
              <a:rPr lang="en-US" sz="2000" dirty="0" smtClean="0"/>
              <a:t>MIL </a:t>
            </a:r>
            <a:r>
              <a:rPr lang="en-US" sz="2000" dirty="0"/>
              <a:t>AIR 1110: Air Force Heritage and Values I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1390.1	</a:t>
            </a:r>
            <a:r>
              <a:rPr lang="en-US" sz="2000" dirty="0" smtClean="0"/>
              <a:t>MIL </a:t>
            </a:r>
            <a:r>
              <a:rPr lang="en-US" sz="2000" dirty="0"/>
              <a:t>AIR 1120: Air Force Heritage and Values II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418.1	</a:t>
            </a:r>
            <a:r>
              <a:rPr lang="en-US" sz="2000" dirty="0" smtClean="0"/>
              <a:t>MIL </a:t>
            </a:r>
            <a:r>
              <a:rPr lang="en-US" sz="2000" dirty="0"/>
              <a:t>AIR 2110: Team and Leadership Fundamentals I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1092.1	</a:t>
            </a:r>
            <a:r>
              <a:rPr lang="en-US" sz="2000" dirty="0" smtClean="0"/>
              <a:t>MIL </a:t>
            </a:r>
            <a:r>
              <a:rPr lang="en-US" sz="2000" dirty="0"/>
              <a:t>AIR 2120: Team and Leadership Fundamentals II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419.1	</a:t>
            </a:r>
            <a:r>
              <a:rPr lang="en-US" sz="2000" dirty="0" smtClean="0"/>
              <a:t>MIL </a:t>
            </a:r>
            <a:r>
              <a:rPr lang="en-US" sz="2000" dirty="0"/>
              <a:t>AIR 3110: Leading People &amp; Effective Communication I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1093.1	</a:t>
            </a:r>
            <a:r>
              <a:rPr lang="en-US" sz="2000" dirty="0" smtClean="0"/>
              <a:t>MIL </a:t>
            </a:r>
            <a:r>
              <a:rPr lang="en-US" sz="2000" dirty="0"/>
              <a:t>AIR 3120: Leading People &amp; Effective Communication II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420.1	</a:t>
            </a:r>
            <a:r>
              <a:rPr lang="en-US" sz="2000" dirty="0" smtClean="0"/>
              <a:t>MIL </a:t>
            </a:r>
            <a:r>
              <a:rPr lang="en-US" sz="2000" dirty="0"/>
              <a:t>AIR 4110: National Security, Leadership Responsibilities &amp; Commissioning </a:t>
            </a:r>
            <a:r>
              <a:rPr lang="en-US" sz="2000" dirty="0" smtClean="0"/>
              <a:t>Preparation </a:t>
            </a:r>
            <a:r>
              <a:rPr lang="en-US" sz="2000" dirty="0"/>
              <a:t>I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748.1	</a:t>
            </a:r>
            <a:r>
              <a:rPr lang="en-US" sz="2000" dirty="0" smtClean="0"/>
              <a:t>MIL </a:t>
            </a:r>
            <a:r>
              <a:rPr lang="en-US" sz="2000" dirty="0"/>
              <a:t>AIR 4120: National Security, Leadership Responsibilities &amp; Commissioning </a:t>
            </a:r>
            <a:r>
              <a:rPr lang="en-US" sz="2000" dirty="0" smtClean="0"/>
              <a:t>Preparation </a:t>
            </a:r>
            <a:r>
              <a:rPr lang="en-US" sz="2000" dirty="0"/>
              <a:t>II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4087.3	NUC ENG 4577: Nuclear Forensics and Radiochemistry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4623	NUC ENG 5577: Advanced Nuclear Forensics and Radiochemistry</a:t>
            </a:r>
          </a:p>
          <a:p>
            <a:pPr marL="463550" lvl="1" indent="-231775">
              <a:tabLst>
                <a:tab pos="1941513" algn="l"/>
              </a:tabLst>
            </a:pPr>
            <a:endParaRPr lang="en-US" sz="2000" dirty="0"/>
          </a:p>
          <a:p>
            <a:pPr marL="463550" lvl="1" indent="-231775">
              <a:tabLst>
                <a:tab pos="1941513" algn="l"/>
              </a:tabLst>
            </a:pPr>
            <a:endParaRPr lang="en-US" sz="2000" dirty="0"/>
          </a:p>
          <a:p>
            <a:pPr marL="463550" lvl="1" indent="-231775">
              <a:tabLst>
                <a:tab pos="1941513" algn="l"/>
              </a:tabLst>
            </a:pPr>
            <a:endParaRPr lang="en-US" sz="2000" dirty="0"/>
          </a:p>
          <a:p>
            <a:pPr marL="463550" lvl="1" indent="-231775">
              <a:tabLst>
                <a:tab pos="1941513" algn="l"/>
              </a:tabLst>
            </a:pPr>
            <a:endParaRPr lang="en-US" sz="2000" dirty="0"/>
          </a:p>
          <a:p>
            <a:pPr marL="463550" lvl="1" indent="-231775">
              <a:tabLst>
                <a:tab pos="1941513" algn="l"/>
              </a:tabLst>
            </a:pPr>
            <a:endParaRPr lang="en-US" sz="2000" dirty="0" smtClean="0"/>
          </a:p>
          <a:p>
            <a:pPr marL="688975" lvl="1" indent="-231775">
              <a:tabLst>
                <a:tab pos="2054225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58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335" y="1616926"/>
            <a:ext cx="9275382" cy="4783873"/>
          </a:xfrm>
        </p:spPr>
        <p:txBody>
          <a:bodyPr/>
          <a:lstStyle/>
          <a:p>
            <a:pPr>
              <a:tabLst>
                <a:tab pos="2292350" algn="l"/>
              </a:tabLst>
            </a:pPr>
            <a:r>
              <a:rPr lang="en-US" sz="2800" dirty="0"/>
              <a:t>Course Changes </a:t>
            </a:r>
            <a:r>
              <a:rPr lang="en-US" sz="2800" dirty="0" smtClean="0"/>
              <a:t>(CC) Requested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 smtClean="0"/>
              <a:t>File</a:t>
            </a:r>
            <a:r>
              <a:rPr lang="en-US" sz="2000" dirty="0"/>
              <a:t>: 4189.4	</a:t>
            </a:r>
            <a:r>
              <a:rPr lang="en-US" sz="2000" dirty="0" smtClean="0"/>
              <a:t>PET </a:t>
            </a:r>
            <a:r>
              <a:rPr lang="en-US" sz="2000" dirty="0"/>
              <a:t>ENG 3320: </a:t>
            </a:r>
            <a:r>
              <a:rPr lang="en-US" sz="2000" dirty="0" err="1"/>
              <a:t>Petrophysics</a:t>
            </a:r>
            <a:endParaRPr lang="en-US" sz="2000" dirty="0"/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1045.2	</a:t>
            </a:r>
            <a:r>
              <a:rPr lang="en-US" sz="2000" dirty="0" smtClean="0"/>
              <a:t>PET </a:t>
            </a:r>
            <a:r>
              <a:rPr lang="en-US" sz="2000" dirty="0"/>
              <a:t>ENG 3330: Well Logging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2614.1	</a:t>
            </a:r>
            <a:r>
              <a:rPr lang="en-US" sz="2000" dirty="0" smtClean="0"/>
              <a:t>PET </a:t>
            </a:r>
            <a:r>
              <a:rPr lang="en-US" sz="2000" dirty="0"/>
              <a:t>ENG 3520: Petroleum Reservoir Engineering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285.1	</a:t>
            </a:r>
            <a:r>
              <a:rPr lang="en-US" sz="2000" dirty="0" smtClean="0"/>
              <a:t>PET </a:t>
            </a:r>
            <a:r>
              <a:rPr lang="en-US" sz="2000" dirty="0"/>
              <a:t>ENG 4097: Petroleum Engineering Design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1671.6	</a:t>
            </a:r>
            <a:r>
              <a:rPr lang="en-US" sz="2000" dirty="0" smtClean="0"/>
              <a:t>PET </a:t>
            </a:r>
            <a:r>
              <a:rPr lang="en-US" sz="2000" dirty="0"/>
              <a:t>ENG 4311: Reservoir Characterization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1299.1	</a:t>
            </a:r>
            <a:r>
              <a:rPr lang="en-US" sz="2000" dirty="0" smtClean="0"/>
              <a:t>PET </a:t>
            </a:r>
            <a:r>
              <a:rPr lang="en-US" sz="2000" dirty="0"/>
              <a:t>ENG 4431: Well Completion Design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1266.1	</a:t>
            </a:r>
            <a:r>
              <a:rPr lang="en-US" sz="2000" dirty="0" smtClean="0"/>
              <a:t>PET </a:t>
            </a:r>
            <a:r>
              <a:rPr lang="en-US" sz="2000" dirty="0"/>
              <a:t>ENG 4611: Secondary Recovery Of Petroleum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919.1	</a:t>
            </a:r>
            <a:r>
              <a:rPr lang="en-US" sz="2000" dirty="0" smtClean="0"/>
              <a:t>PET </a:t>
            </a:r>
            <a:r>
              <a:rPr lang="en-US" sz="2000" dirty="0"/>
              <a:t>ENG 4720: Mechanical Earth Modeling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2142.1	</a:t>
            </a:r>
            <a:r>
              <a:rPr lang="en-US" sz="2000" dirty="0" smtClean="0"/>
              <a:t>PET </a:t>
            </a:r>
            <a:r>
              <a:rPr lang="en-US" sz="2000" dirty="0"/>
              <a:t>ENG 4811: Offshore Petroleum Technology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4175.2	</a:t>
            </a:r>
            <a:r>
              <a:rPr lang="en-US" sz="2000" dirty="0" smtClean="0"/>
              <a:t>PET </a:t>
            </a:r>
            <a:r>
              <a:rPr lang="en-US" sz="2000" dirty="0"/>
              <a:t>ENG 6431: Advanced Well Completion Design</a:t>
            </a:r>
          </a:p>
          <a:p>
            <a:pPr marL="463550" lvl="1" indent="-231775">
              <a:tabLst>
                <a:tab pos="1941513" algn="l"/>
              </a:tabLst>
            </a:pPr>
            <a:r>
              <a:rPr lang="en-US" sz="2000" dirty="0"/>
              <a:t>File: 79.1	</a:t>
            </a:r>
            <a:r>
              <a:rPr lang="en-US" sz="2000" dirty="0" smtClean="0"/>
              <a:t>PET </a:t>
            </a:r>
            <a:r>
              <a:rPr lang="en-US" sz="2000" dirty="0"/>
              <a:t>ENG 6621: Advanced Applied Reservoir Simulation</a:t>
            </a:r>
          </a:p>
          <a:p>
            <a:pPr marL="463550" lvl="1" indent="-231775">
              <a:tabLst>
                <a:tab pos="1941513" algn="l"/>
              </a:tabLst>
            </a:pPr>
            <a:endParaRPr lang="en-US" sz="2000" dirty="0"/>
          </a:p>
          <a:p>
            <a:pPr marL="463550" lvl="1" indent="-231775">
              <a:tabLst>
                <a:tab pos="1941513" algn="l"/>
              </a:tabLst>
            </a:pPr>
            <a:endParaRPr lang="en-US" sz="2000" dirty="0"/>
          </a:p>
          <a:p>
            <a:pPr marL="463550" lvl="1" indent="-231775">
              <a:tabLst>
                <a:tab pos="1941513" algn="l"/>
              </a:tabLst>
            </a:pPr>
            <a:endParaRPr lang="en-US" sz="2000" dirty="0"/>
          </a:p>
          <a:p>
            <a:pPr marL="463550" lvl="1" indent="-231775">
              <a:tabLst>
                <a:tab pos="1941513" algn="l"/>
              </a:tabLst>
            </a:pPr>
            <a:endParaRPr lang="en-US" sz="2000" dirty="0"/>
          </a:p>
          <a:p>
            <a:pPr marL="463550" lvl="1" indent="-231775">
              <a:tabLst>
                <a:tab pos="1941513" algn="l"/>
              </a:tabLst>
            </a:pPr>
            <a:endParaRPr lang="en-US" sz="2000" dirty="0"/>
          </a:p>
          <a:p>
            <a:pPr marL="463550" lvl="1" indent="-231775">
              <a:tabLst>
                <a:tab pos="1941513" algn="l"/>
              </a:tabLst>
            </a:pPr>
            <a:endParaRPr lang="en-US" sz="2000" dirty="0" smtClean="0"/>
          </a:p>
          <a:p>
            <a:pPr marL="688975" lvl="1" indent="-231775">
              <a:tabLst>
                <a:tab pos="2054225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17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Intro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8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9_Custom Design">
  <a:themeElements>
    <a:clrScheme name="Custom 6">
      <a:dk1>
        <a:srgbClr val="003B49"/>
      </a:dk1>
      <a:lt1>
        <a:srgbClr val="E8D3A2"/>
      </a:lt1>
      <a:dk2>
        <a:srgbClr val="003B49"/>
      </a:dk2>
      <a:lt2>
        <a:srgbClr val="FFFFFF"/>
      </a:lt2>
      <a:accent1>
        <a:srgbClr val="003B49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0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2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3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4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5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6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17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18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9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0_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2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3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24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25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6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7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8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9_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30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1_Custom Design">
  <a:themeElements>
    <a:clrScheme name="Custom 4">
      <a:dk1>
        <a:srgbClr val="003B49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2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4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5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6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17002</TotalTime>
  <Words>287</Words>
  <Application>Microsoft Office PowerPoint</Application>
  <PresentationFormat>On-screen Show (4:3)</PresentationFormat>
  <Paragraphs>141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37</vt:i4>
      </vt:variant>
      <vt:variant>
        <vt:lpstr>Slide Titles</vt:lpstr>
      </vt:variant>
      <vt:variant>
        <vt:i4>13</vt:i4>
      </vt:variant>
    </vt:vector>
  </HeadingPairs>
  <TitlesOfParts>
    <vt:vector size="58" baseType="lpstr">
      <vt:lpstr>Arial</vt:lpstr>
      <vt:lpstr>Calibri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1_Custom Design</vt:lpstr>
      <vt:lpstr>2_Custom Design</vt:lpstr>
      <vt:lpstr>3_Custom Design</vt:lpstr>
      <vt:lpstr>4_Custom Design</vt:lpstr>
      <vt:lpstr>61_Custom Design</vt:lpstr>
      <vt:lpstr>62_Custom Design</vt:lpstr>
      <vt:lpstr>64_Custom Design</vt:lpstr>
      <vt:lpstr>65_Custom Design</vt:lpstr>
      <vt:lpstr>66_Custom Design</vt:lpstr>
      <vt:lpstr>5_Custom Design</vt:lpstr>
      <vt:lpstr>6_Custom Design</vt:lpstr>
      <vt:lpstr>7_Custom Design</vt:lpstr>
      <vt:lpstr>Intro Page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Custom Design</vt:lpstr>
      <vt:lpstr>21_Custom Design</vt:lpstr>
      <vt:lpstr>22_Custom Design</vt:lpstr>
      <vt:lpstr>23_Custom Design</vt:lpstr>
      <vt:lpstr>24_Custom Design</vt:lpstr>
      <vt:lpstr>25_Custom Design</vt:lpstr>
      <vt:lpstr>26_Custom Design</vt:lpstr>
      <vt:lpstr>27_Custom Design</vt:lpstr>
      <vt:lpstr>28_Custom Design</vt:lpstr>
      <vt:lpstr>29_Custom Design</vt:lpstr>
      <vt:lpstr>30_Custom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House, Misty M.</cp:lastModifiedBy>
  <cp:revision>291</cp:revision>
  <cp:lastPrinted>2019-03-21T17:27:19Z</cp:lastPrinted>
  <dcterms:created xsi:type="dcterms:W3CDTF">2014-10-14T00:51:43Z</dcterms:created>
  <dcterms:modified xsi:type="dcterms:W3CDTF">2019-07-12T18:48:53Z</dcterms:modified>
</cp:coreProperties>
</file>